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7" r:id="rId3"/>
    <p:sldId id="266" r:id="rId4"/>
    <p:sldId id="270" r:id="rId5"/>
    <p:sldId id="271" r:id="rId6"/>
    <p:sldId id="280" r:id="rId7"/>
    <p:sldId id="274" r:id="rId8"/>
    <p:sldId id="272" r:id="rId9"/>
    <p:sldId id="273" r:id="rId10"/>
    <p:sldId id="275" r:id="rId11"/>
    <p:sldId id="276" r:id="rId12"/>
    <p:sldId id="278" r:id="rId13"/>
    <p:sldId id="27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7E51"/>
    <a:srgbClr val="F9ECE6"/>
    <a:srgbClr val="FE7B34"/>
    <a:srgbClr val="FF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1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3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0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26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18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26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4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6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75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40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0"/>
            <a:ext cx="12192000" cy="3315060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19350" latinLnBrk="0">
              <a:defRPr/>
            </a:pPr>
            <a:endParaRPr lang="en-US" altLang="ko-KR" sz="4800" i="1" kern="0" dirty="0">
              <a:ln w="9525">
                <a:noFill/>
              </a:ln>
              <a:solidFill>
                <a:srgbClr val="FE7B3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1600" dirty="0">
              <a:solidFill>
                <a:srgbClr val="FE7B3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F7F2C0-4826-40C5-7955-197CEB50ED27}"/>
              </a:ext>
            </a:extLst>
          </p:cNvPr>
          <p:cNvSpPr txBox="1"/>
          <p:nvPr/>
        </p:nvSpPr>
        <p:spPr>
          <a:xfrm>
            <a:off x="8634306" y="5306681"/>
            <a:ext cx="48117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	        6</a:t>
            </a:r>
            <a:r>
              <a:rPr lang="ko-KR" altLang="en-US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조</a:t>
            </a:r>
            <a:r>
              <a:rPr lang="en-US" altLang="ko-KR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algn="ctr" latinLnBrk="0">
              <a:defRPr/>
            </a:pPr>
            <a:r>
              <a:rPr lang="en-US" altLang="ko-KR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202045088 </a:t>
            </a:r>
            <a:r>
              <a:rPr lang="ko-KR" altLang="en-US" sz="1600" kern="0" dirty="0" err="1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김한비</a:t>
            </a:r>
            <a:endParaRPr lang="ko-KR" altLang="en-US" sz="1600" kern="0" dirty="0">
              <a:ln w="9525">
                <a:noFill/>
              </a:ln>
              <a:solidFill>
                <a:srgbClr val="F9ECE6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 latinLnBrk="0">
              <a:defRPr/>
            </a:pPr>
            <a:r>
              <a:rPr lang="en-US" altLang="ko-KR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202045069 </a:t>
            </a:r>
            <a:r>
              <a:rPr lang="ko-KR" altLang="en-US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김수빈</a:t>
            </a:r>
          </a:p>
          <a:p>
            <a:pPr algn="ctr" latinLnBrk="0">
              <a:defRPr/>
            </a:pPr>
            <a:r>
              <a:rPr lang="en-US" altLang="ko-KR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201945096 </a:t>
            </a:r>
            <a:r>
              <a:rPr lang="ko-KR" altLang="en-US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한현희</a:t>
            </a:r>
          </a:p>
          <a:p>
            <a:pPr algn="ctr" latinLnBrk="0">
              <a:defRPr/>
            </a:pPr>
            <a:r>
              <a:rPr lang="en-US" altLang="ko-KR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201945086 </a:t>
            </a:r>
            <a:r>
              <a:rPr lang="ko-KR" altLang="en-US" sz="1600" kern="0" dirty="0">
                <a:ln w="9525">
                  <a:noFill/>
                </a:ln>
                <a:solidFill>
                  <a:srgbClr val="F9ECE6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양성은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296881-1785-F562-86AB-7B10BAA0C991}"/>
              </a:ext>
            </a:extLst>
          </p:cNvPr>
          <p:cNvSpPr txBox="1"/>
          <p:nvPr/>
        </p:nvSpPr>
        <p:spPr>
          <a:xfrm>
            <a:off x="1850727" y="3315060"/>
            <a:ext cx="8490545" cy="166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b="1" kern="0" spc="600" dirty="0">
                <a:ln w="9525">
                  <a:noFill/>
                </a:ln>
                <a:solidFill>
                  <a:srgbClr val="F9ECE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3GONGJU’s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kern="0" spc="600" dirty="0">
                <a:solidFill>
                  <a:schemeClr val="bg1"/>
                </a:solidFill>
              </a:rPr>
              <a:t>BAKERY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2458492-9A68-0603-7628-E34D9D921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23" y="1066786"/>
            <a:ext cx="3227478" cy="20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07 </a:t>
            </a:r>
            <a:r>
              <a:rPr lang="ko-KR" altLang="en-US" sz="2000" b="1" dirty="0">
                <a:solidFill>
                  <a:srgbClr val="C07E51"/>
                </a:solidFill>
              </a:rPr>
              <a:t>개발 일정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44B042-AA88-E464-CEDB-1E422AD9D306}"/>
              </a:ext>
            </a:extLst>
          </p:cNvPr>
          <p:cNvSpPr/>
          <p:nvPr/>
        </p:nvSpPr>
        <p:spPr>
          <a:xfrm>
            <a:off x="1439333" y="3429000"/>
            <a:ext cx="1836653" cy="3978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10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주차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a꼬마병정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9C5058C-395E-3ADA-5A57-B5C146EE7A07}"/>
              </a:ext>
            </a:extLst>
          </p:cNvPr>
          <p:cNvSpPr/>
          <p:nvPr/>
        </p:nvSpPr>
        <p:spPr>
          <a:xfrm>
            <a:off x="3275986" y="3429000"/>
            <a:ext cx="1836653" cy="3978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11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주차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a꼬마병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8524954-E834-125C-8F2E-F378EF45E543}"/>
              </a:ext>
            </a:extLst>
          </p:cNvPr>
          <p:cNvSpPr/>
          <p:nvPr/>
        </p:nvSpPr>
        <p:spPr>
          <a:xfrm>
            <a:off x="5112639" y="3429000"/>
            <a:ext cx="1836653" cy="397834"/>
          </a:xfrm>
          <a:prstGeom prst="rect">
            <a:avLst/>
          </a:prstGeom>
          <a:solidFill>
            <a:srgbClr val="69D8AD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12</a:t>
            </a:r>
            <a:r>
              <a:rPr lang="ko-KR" altLang="en-US" sz="200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주차</a:t>
            </a:r>
            <a:endParaRPr lang="ko-KR" altLang="en-US" sz="2000">
              <a:solidFill>
                <a:schemeClr val="tx2">
                  <a:lumMod val="50000"/>
                </a:schemeClr>
              </a:solidFill>
              <a:latin typeface="a꼬마병정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12A052-45D8-3DAE-100F-AC5DA67F51AF}"/>
              </a:ext>
            </a:extLst>
          </p:cNvPr>
          <p:cNvSpPr/>
          <p:nvPr/>
        </p:nvSpPr>
        <p:spPr>
          <a:xfrm>
            <a:off x="6949292" y="3429000"/>
            <a:ext cx="1836653" cy="397834"/>
          </a:xfrm>
          <a:prstGeom prst="rect">
            <a:avLst/>
          </a:prstGeom>
          <a:solidFill>
            <a:srgbClr val="A0B4E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13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주차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a꼬마병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D6F944-A0DF-FD80-B1F1-8FBB292F3EC1}"/>
              </a:ext>
            </a:extLst>
          </p:cNvPr>
          <p:cNvSpPr/>
          <p:nvPr/>
        </p:nvSpPr>
        <p:spPr>
          <a:xfrm>
            <a:off x="8785945" y="3429000"/>
            <a:ext cx="1836653" cy="397834"/>
          </a:xfrm>
          <a:prstGeom prst="rect">
            <a:avLst/>
          </a:prstGeom>
          <a:solidFill>
            <a:srgbClr val="FFCE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14</a:t>
            </a:r>
            <a:r>
              <a:rPr lang="ko-KR" altLang="en-US" sz="2000">
                <a:solidFill>
                  <a:schemeClr val="tx2">
                    <a:lumMod val="50000"/>
                  </a:schemeClr>
                </a:solidFill>
                <a:latin typeface="a꼬마병정"/>
                <a:ea typeface="a꼬마병정"/>
              </a:rPr>
              <a:t>주차</a:t>
            </a:r>
            <a:endParaRPr lang="ko-KR" altLang="en-US" sz="2000">
              <a:solidFill>
                <a:schemeClr val="tx2">
                  <a:lumMod val="50000"/>
                </a:schemeClr>
              </a:solidFill>
              <a:latin typeface="a꼬마병정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F855C86-9142-2BCC-4458-CF372D43A707}"/>
              </a:ext>
            </a:extLst>
          </p:cNvPr>
          <p:cNvSpPr/>
          <p:nvPr/>
        </p:nvSpPr>
        <p:spPr>
          <a:xfrm>
            <a:off x="792863" y="2552700"/>
            <a:ext cx="533400" cy="533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 b="1" dirty="0">
                <a:latin typeface="a꼬마병정"/>
                <a:ea typeface="a꼬마병정"/>
              </a:rPr>
              <a:t>1</a:t>
            </a:r>
            <a:endParaRPr lang="en-US" altLang="ko-KR" sz="2500" b="1" dirty="0">
              <a:latin typeface="a꼬마병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D24D4C-8757-2E1C-2BEC-BC117545E30E}"/>
              </a:ext>
            </a:extLst>
          </p:cNvPr>
          <p:cNvSpPr txBox="1"/>
          <p:nvPr/>
        </p:nvSpPr>
        <p:spPr>
          <a:xfrm>
            <a:off x="1439333" y="2654220"/>
            <a:ext cx="248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꼬마병정"/>
              </a:rPr>
              <a:t>전체 페이지 레이아웃</a:t>
            </a:r>
            <a:endParaRPr lang="en-US" altLang="ko-KR" dirty="0">
              <a:latin typeface="a꼬마병정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3A30FF1-5047-3E92-7E2C-848AD6C6CD49}"/>
              </a:ext>
            </a:extLst>
          </p:cNvPr>
          <p:cNvSpPr/>
          <p:nvPr/>
        </p:nvSpPr>
        <p:spPr>
          <a:xfrm>
            <a:off x="2407234" y="4360218"/>
            <a:ext cx="533400" cy="533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 b="1">
                <a:latin typeface="a꼬마병정"/>
                <a:ea typeface="a꼬마병정"/>
              </a:rPr>
              <a:t>2</a:t>
            </a:r>
            <a:endParaRPr lang="en-US" altLang="ko-KR" sz="2500" b="1">
              <a:latin typeface="a꼬마병정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89EFC6-3DC3-CD09-C1A7-111E8C878290}"/>
              </a:ext>
            </a:extLst>
          </p:cNvPr>
          <p:cNvSpPr txBox="1"/>
          <p:nvPr/>
        </p:nvSpPr>
        <p:spPr>
          <a:xfrm>
            <a:off x="3084184" y="4444539"/>
            <a:ext cx="280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페이지 연결 및 디자인 </a:t>
            </a:r>
            <a:r>
              <a:rPr lang="en-US" altLang="ko-KR" dirty="0"/>
              <a:t>&amp; DB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D42F3CE-8DF7-D104-8EC6-5971BF3AA74D}"/>
              </a:ext>
            </a:extLst>
          </p:cNvPr>
          <p:cNvSpPr/>
          <p:nvPr/>
        </p:nvSpPr>
        <p:spPr>
          <a:xfrm>
            <a:off x="5206996" y="2566077"/>
            <a:ext cx="533400" cy="533400"/>
          </a:xfrm>
          <a:prstGeom prst="ellipse">
            <a:avLst/>
          </a:prstGeom>
          <a:solidFill>
            <a:srgbClr val="69D8AD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>
                <a:latin typeface="a꼬마병정"/>
                <a:ea typeface="a꼬마병정"/>
              </a:rPr>
              <a:t>3</a:t>
            </a:r>
            <a:endParaRPr lang="en-US" altLang="ko-KR" sz="2500">
              <a:latin typeface="a꼬마병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FAE1B-E177-9EAF-6C1D-24BE802A954E}"/>
              </a:ext>
            </a:extLst>
          </p:cNvPr>
          <p:cNvSpPr txBox="1"/>
          <p:nvPr/>
        </p:nvSpPr>
        <p:spPr>
          <a:xfrm>
            <a:off x="5864301" y="2668782"/>
            <a:ext cx="28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연동</a:t>
            </a:r>
            <a:endParaRPr lang="en-US" altLang="ko-KR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B8AEB0-AEBD-3435-C198-800BC95EB7D6}"/>
              </a:ext>
            </a:extLst>
          </p:cNvPr>
          <p:cNvSpPr/>
          <p:nvPr/>
        </p:nvSpPr>
        <p:spPr>
          <a:xfrm>
            <a:off x="6497549" y="4302386"/>
            <a:ext cx="533400" cy="533400"/>
          </a:xfrm>
          <a:prstGeom prst="ellipse">
            <a:avLst/>
          </a:prstGeom>
          <a:solidFill>
            <a:srgbClr val="A0B4E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>
                <a:latin typeface="a꼬마병정"/>
                <a:ea typeface="a꼬마병정"/>
              </a:rPr>
              <a:t>4</a:t>
            </a:r>
            <a:endParaRPr lang="en-US" altLang="ko-KR" sz="2500">
              <a:latin typeface="a꼬마병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42303F-932C-A205-A2C4-040C6FEAAEB8}"/>
              </a:ext>
            </a:extLst>
          </p:cNvPr>
          <p:cNvSpPr txBox="1"/>
          <p:nvPr/>
        </p:nvSpPr>
        <p:spPr>
          <a:xfrm>
            <a:off x="7123730" y="4430835"/>
            <a:ext cx="28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연동 </a:t>
            </a:r>
            <a:r>
              <a:rPr lang="en-US" altLang="ko-KR" dirty="0"/>
              <a:t>&amp; </a:t>
            </a:r>
            <a:r>
              <a:rPr lang="ko-KR" altLang="en-US" dirty="0"/>
              <a:t>디자인</a:t>
            </a:r>
            <a:endParaRPr lang="en-US" alt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1AB8CD2-042F-CB39-17A7-7C8802B652AE}"/>
              </a:ext>
            </a:extLst>
          </p:cNvPr>
          <p:cNvSpPr/>
          <p:nvPr/>
        </p:nvSpPr>
        <p:spPr>
          <a:xfrm>
            <a:off x="8980827" y="2552465"/>
            <a:ext cx="533400" cy="533400"/>
          </a:xfrm>
          <a:prstGeom prst="ellipse">
            <a:avLst/>
          </a:prstGeom>
          <a:solidFill>
            <a:srgbClr val="FFCE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500">
                <a:latin typeface="a꼬마병정"/>
                <a:ea typeface="a꼬마병정"/>
              </a:rPr>
              <a:t>5</a:t>
            </a:r>
            <a:endParaRPr lang="en-US" altLang="ko-KR" sz="2500">
              <a:latin typeface="a꼬마병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70ED5B-8598-AF5C-4929-1E6821F57BEB}"/>
              </a:ext>
            </a:extLst>
          </p:cNvPr>
          <p:cNvSpPr txBox="1"/>
          <p:nvPr/>
        </p:nvSpPr>
        <p:spPr>
          <a:xfrm>
            <a:off x="9621129" y="2640333"/>
            <a:ext cx="28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마무리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496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08 </a:t>
            </a:r>
            <a:r>
              <a:rPr lang="ko-KR" altLang="en-US" sz="2000" b="1" dirty="0">
                <a:solidFill>
                  <a:srgbClr val="C07E51"/>
                </a:solidFill>
              </a:rPr>
              <a:t>프로젝트 수행 소감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id="{38FF1D51-6AF6-6781-6DE4-A98F43BF7AF2}"/>
              </a:ext>
            </a:extLst>
          </p:cNvPr>
          <p:cNvSpPr/>
          <p:nvPr/>
        </p:nvSpPr>
        <p:spPr>
          <a:xfrm>
            <a:off x="737621" y="1354699"/>
            <a:ext cx="4901179" cy="506303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많은 비중을 맡은 만큼 책임감과 부담감이 가장 심했던 프로젝트였다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팀프로젝트의 경험이 많지 않다 보니 주도적으로 진행을 하며 많은 어려움이 있었고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미숙한 설계와 계획으로 진행을 하는 도중 레이아웃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디자인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DB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 정말 많은 것들을 수정을 해야 했었다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번복이 많았는데도 잘 따라준 팀원들에게 고마웠고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이번 프로젝트를 기점으로 다음 프로젝트는 조금 더 체계적으로 진행을 할 수 있을 것 같은 자신감이 생겼다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AADA1C-2FA5-646A-C443-E7204FF34D3B}"/>
              </a:ext>
            </a:extLst>
          </p:cNvPr>
          <p:cNvGrpSpPr/>
          <p:nvPr/>
        </p:nvGrpSpPr>
        <p:grpSpPr>
          <a:xfrm>
            <a:off x="5179900" y="1276001"/>
            <a:ext cx="645470" cy="645470"/>
            <a:chOff x="1651388" y="2172798"/>
            <a:chExt cx="1083168" cy="108316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58AB19B-8F64-A052-AA49-97B837479E00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B2121B9-1EF0-279C-6DDD-3C5A09563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7" name="양쪽 모서리가 둥근 사각형 19">
            <a:extLst>
              <a:ext uri="{FF2B5EF4-FFF2-40B4-BE49-F238E27FC236}">
                <a16:creationId xmlns:a16="http://schemas.microsoft.com/office/drawing/2014/main" id="{E7FD67CD-AC6E-5B0A-0CAC-C148B5922F20}"/>
              </a:ext>
            </a:extLst>
          </p:cNvPr>
          <p:cNvSpPr/>
          <p:nvPr/>
        </p:nvSpPr>
        <p:spPr>
          <a:xfrm rot="16200000" flipH="1">
            <a:off x="-1500999" y="3563483"/>
            <a:ext cx="5063032" cy="64546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7B34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김 한 비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42" name="모서리가 둥근 직사각형 10">
            <a:extLst>
              <a:ext uri="{FF2B5EF4-FFF2-40B4-BE49-F238E27FC236}">
                <a16:creationId xmlns:a16="http://schemas.microsoft.com/office/drawing/2014/main" id="{40FCB4CB-9026-9680-5B79-B38A0E241FD6}"/>
              </a:ext>
            </a:extLst>
          </p:cNvPr>
          <p:cNvSpPr/>
          <p:nvPr/>
        </p:nvSpPr>
        <p:spPr>
          <a:xfrm>
            <a:off x="6442076" y="1354700"/>
            <a:ext cx="4901179" cy="50630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평소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html/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css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 디자인 과 일러스트에 흥미가 있었고 그 흥미와 관심을 이 프로젝트에 담을 수 있어서 좋았다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데이터베이스에서 스스로 부족하다고 생각했지만 데이터베이스를 잘 다루는 팀원들이 도와주고 알려줘서 모르는 부분이 이해가 되었고 해결할 수 있었다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jsp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분야는 수업을 교수님이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한명도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빠짐 없이 따라올 수 있도록 수업하셔서 어려움 없이 할 수 있었던 것 같다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양쪽 모서리가 둥근 사각형 19">
            <a:extLst>
              <a:ext uri="{FF2B5EF4-FFF2-40B4-BE49-F238E27FC236}">
                <a16:creationId xmlns:a16="http://schemas.microsoft.com/office/drawing/2014/main" id="{88D05DEF-CB3A-C9F9-81E8-07E40A5A90BC}"/>
              </a:ext>
            </a:extLst>
          </p:cNvPr>
          <p:cNvSpPr/>
          <p:nvPr/>
        </p:nvSpPr>
        <p:spPr>
          <a:xfrm rot="16200000" flipH="1">
            <a:off x="4203456" y="3563483"/>
            <a:ext cx="5063032" cy="64547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7B34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한 현 희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9656C63-BA9C-B17B-48BB-EE8DC070D0E9}"/>
              </a:ext>
            </a:extLst>
          </p:cNvPr>
          <p:cNvGrpSpPr/>
          <p:nvPr/>
        </p:nvGrpSpPr>
        <p:grpSpPr>
          <a:xfrm>
            <a:off x="11020520" y="1276000"/>
            <a:ext cx="645470" cy="645470"/>
            <a:chOff x="8846116" y="4168827"/>
            <a:chExt cx="1083168" cy="1083168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F994E0A-5B4A-78E4-9A09-33895005E242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C248965-F76E-F913-586D-D749049C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847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08 </a:t>
            </a:r>
            <a:r>
              <a:rPr lang="ko-KR" altLang="en-US" sz="2000" b="1" dirty="0">
                <a:solidFill>
                  <a:srgbClr val="C07E51"/>
                </a:solidFill>
              </a:rPr>
              <a:t>프로젝트 수행 소감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id="{38FF1D51-6AF6-6781-6DE4-A98F43BF7AF2}"/>
              </a:ext>
            </a:extLst>
          </p:cNvPr>
          <p:cNvSpPr/>
          <p:nvPr/>
        </p:nvSpPr>
        <p:spPr>
          <a:xfrm>
            <a:off x="737621" y="910067"/>
            <a:ext cx="4901179" cy="59479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진행할 때 나는 중간에 부득이하게 팀을 옮겼고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옮기고 나서 잘 모르는 상태에서 페이지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수정하랴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디자인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수정하랴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많이 바빴다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그리고 난관에 봉착했을 때는 구글링을 하고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팀원들에게 물어봐서 해결하기도 했다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하지만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팀이 정한 시간내 페이지 수정을 끝마치지 못한 적이 있었는데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그것으로 갈등이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빚어지기도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했었다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하지만 다행히 화해를 해서 프로젝트를 끝마쳤다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714375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하지만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아직 남은 것이 있다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프로젝트를 진행하면서 내 프로그래밍 실력이 매우 떨어졌음을 느꼈다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팀원들은 나보다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몇백배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몇천배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정도 더 잘하는 것 같다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그걸 보고 나는 팀원들에게 존경심을 느꼈으며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남들을 가르치려면 저 정도가 기본 베이스가 되어야 한다고 생각했다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그래서 난 방학동안에 공부를 열심히 해서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학년 때는 밥값은 하는 사람이 되어야 하겠다는 생각이 들었다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7" name="양쪽 모서리가 둥근 사각형 19">
            <a:extLst>
              <a:ext uri="{FF2B5EF4-FFF2-40B4-BE49-F238E27FC236}">
                <a16:creationId xmlns:a16="http://schemas.microsoft.com/office/drawing/2014/main" id="{E7FD67CD-AC6E-5B0A-0CAC-C148B5922F20}"/>
              </a:ext>
            </a:extLst>
          </p:cNvPr>
          <p:cNvSpPr/>
          <p:nvPr/>
        </p:nvSpPr>
        <p:spPr>
          <a:xfrm rot="16200000" flipH="1">
            <a:off x="-1943448" y="3561297"/>
            <a:ext cx="5947933" cy="64546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7B34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양 성 은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42" name="모서리가 둥근 직사각형 10">
            <a:extLst>
              <a:ext uri="{FF2B5EF4-FFF2-40B4-BE49-F238E27FC236}">
                <a16:creationId xmlns:a16="http://schemas.microsoft.com/office/drawing/2014/main" id="{40FCB4CB-9026-9680-5B79-B38A0E241FD6}"/>
              </a:ext>
            </a:extLst>
          </p:cNvPr>
          <p:cNvSpPr/>
          <p:nvPr/>
        </p:nvSpPr>
        <p:spPr>
          <a:xfrm>
            <a:off x="6442076" y="1354700"/>
            <a:ext cx="4901179" cy="50630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>
              <a:lnSpc>
                <a:spcPct val="200000"/>
              </a:lnSpc>
              <a:defRPr/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혼자서가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아닌 함께 프로젝트를 하는 것에 어려움도 많았지만 팀원들의 도움으로 잘 마무리 할 수 있어서 고마웠다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양쪽 모서리가 둥근 사각형 19">
            <a:extLst>
              <a:ext uri="{FF2B5EF4-FFF2-40B4-BE49-F238E27FC236}">
                <a16:creationId xmlns:a16="http://schemas.microsoft.com/office/drawing/2014/main" id="{88D05DEF-CB3A-C9F9-81E8-07E40A5A90BC}"/>
              </a:ext>
            </a:extLst>
          </p:cNvPr>
          <p:cNvSpPr/>
          <p:nvPr/>
        </p:nvSpPr>
        <p:spPr>
          <a:xfrm rot="16200000" flipH="1">
            <a:off x="4203456" y="3563483"/>
            <a:ext cx="5063032" cy="64547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7B34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김 수 빈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AADA1C-2FA5-646A-C443-E7204FF34D3B}"/>
              </a:ext>
            </a:extLst>
          </p:cNvPr>
          <p:cNvGrpSpPr/>
          <p:nvPr/>
        </p:nvGrpSpPr>
        <p:grpSpPr>
          <a:xfrm>
            <a:off x="11020520" y="1272163"/>
            <a:ext cx="645470" cy="645470"/>
            <a:chOff x="1651388" y="2172798"/>
            <a:chExt cx="1083168" cy="108316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58AB19B-8F64-A052-AA49-97B837479E00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B2121B9-1EF0-279C-6DDD-3C5A09563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9656C63-BA9C-B17B-48BB-EE8DC070D0E9}"/>
              </a:ext>
            </a:extLst>
          </p:cNvPr>
          <p:cNvGrpSpPr/>
          <p:nvPr/>
        </p:nvGrpSpPr>
        <p:grpSpPr>
          <a:xfrm>
            <a:off x="5416263" y="1004198"/>
            <a:ext cx="645470" cy="645470"/>
            <a:chOff x="8846116" y="4168827"/>
            <a:chExt cx="1083168" cy="1083168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F994E0A-5B4A-78E4-9A09-33895005E242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C248965-F76E-F913-586D-D749049C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99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0"/>
            <a:ext cx="12192000" cy="3315060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19350" latinLnBrk="0">
              <a:defRPr/>
            </a:pPr>
            <a:endParaRPr lang="en-US" altLang="ko-KR" sz="4800" i="1" kern="0" dirty="0">
              <a:ln w="9525">
                <a:noFill/>
              </a:ln>
              <a:solidFill>
                <a:srgbClr val="FE7B3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1600" dirty="0">
              <a:solidFill>
                <a:srgbClr val="FE7B34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296881-1785-F562-86AB-7B10BAA0C991}"/>
              </a:ext>
            </a:extLst>
          </p:cNvPr>
          <p:cNvSpPr txBox="1"/>
          <p:nvPr/>
        </p:nvSpPr>
        <p:spPr>
          <a:xfrm>
            <a:off x="1850727" y="3315060"/>
            <a:ext cx="8490545" cy="117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kern="0" spc="600" dirty="0">
                <a:ln w="9525">
                  <a:noFill/>
                </a:ln>
                <a:solidFill>
                  <a:srgbClr val="F9ECE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2458492-9A68-0603-7628-E34D9D921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23" y="1066786"/>
            <a:ext cx="3227478" cy="20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6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0"/>
            <a:ext cx="12192000" cy="3315060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19350" latinLnBrk="0">
              <a:defRPr/>
            </a:pPr>
            <a:endParaRPr lang="en-US" altLang="ko-KR" sz="4800" i="1" kern="0" dirty="0">
              <a:ln w="9525">
                <a:noFill/>
              </a:ln>
              <a:solidFill>
                <a:srgbClr val="FE7B3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1600" dirty="0">
              <a:solidFill>
                <a:srgbClr val="FE7B34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2458492-9A68-0603-7628-E34D9D921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18" y="602358"/>
            <a:ext cx="2521626" cy="16035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756AD4-651A-47F3-0455-6CE1B5256488}"/>
              </a:ext>
            </a:extLst>
          </p:cNvPr>
          <p:cNvSpPr/>
          <p:nvPr/>
        </p:nvSpPr>
        <p:spPr>
          <a:xfrm>
            <a:off x="970574" y="3429000"/>
            <a:ext cx="1978400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개요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6EE397-C7D9-5A2F-14B6-7E56C5DF627F}"/>
              </a:ext>
            </a:extLst>
          </p:cNvPr>
          <p:cNvSpPr/>
          <p:nvPr/>
        </p:nvSpPr>
        <p:spPr>
          <a:xfrm>
            <a:off x="3715003" y="3429000"/>
            <a:ext cx="1825999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개발 동기 및 목적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9D7680-07D5-B2A5-ABF2-F799A502AFF5}"/>
              </a:ext>
            </a:extLst>
          </p:cNvPr>
          <p:cNvSpPr/>
          <p:nvPr/>
        </p:nvSpPr>
        <p:spPr>
          <a:xfrm>
            <a:off x="6307031" y="3429000"/>
            <a:ext cx="1978400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개발 구조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66394C-9D44-70E2-CBA0-1BA5794A95D3}"/>
              </a:ext>
            </a:extLst>
          </p:cNvPr>
          <p:cNvSpPr/>
          <p:nvPr/>
        </p:nvSpPr>
        <p:spPr>
          <a:xfrm>
            <a:off x="970574" y="5163490"/>
            <a:ext cx="1978400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핵심 화면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2EC56F-07EB-14C4-7167-C10F41BBB18A}"/>
              </a:ext>
            </a:extLst>
          </p:cNvPr>
          <p:cNvSpPr/>
          <p:nvPr/>
        </p:nvSpPr>
        <p:spPr>
          <a:xfrm>
            <a:off x="3638802" y="5156128"/>
            <a:ext cx="1978400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06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실행 영상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632AFA-7F81-E3CA-A88A-6B66BCA68041}"/>
              </a:ext>
            </a:extLst>
          </p:cNvPr>
          <p:cNvSpPr/>
          <p:nvPr/>
        </p:nvSpPr>
        <p:spPr>
          <a:xfrm>
            <a:off x="9127660" y="3540249"/>
            <a:ext cx="1825999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팀원 역할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442D11-5948-D820-5853-CBCE8A7CB7F9}"/>
              </a:ext>
            </a:extLst>
          </p:cNvPr>
          <p:cNvSpPr/>
          <p:nvPr/>
        </p:nvSpPr>
        <p:spPr>
          <a:xfrm>
            <a:off x="6307031" y="5078933"/>
            <a:ext cx="1978400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07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개발 일정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40258C-C289-78A6-CA81-CAFD73A17048}"/>
              </a:ext>
            </a:extLst>
          </p:cNvPr>
          <p:cNvSpPr/>
          <p:nvPr/>
        </p:nvSpPr>
        <p:spPr>
          <a:xfrm>
            <a:off x="9051460" y="5078933"/>
            <a:ext cx="1978400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08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프로젝트 수행 소감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EA50B-60D1-E365-31CA-0A8843C47E3E}"/>
              </a:ext>
            </a:extLst>
          </p:cNvPr>
          <p:cNvSpPr txBox="1"/>
          <p:nvPr/>
        </p:nvSpPr>
        <p:spPr>
          <a:xfrm>
            <a:off x="1850727" y="2005551"/>
            <a:ext cx="8490545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spc="600" dirty="0">
                <a:ln w="9525">
                  <a:noFill/>
                </a:ln>
                <a:solidFill>
                  <a:srgbClr val="C07E51"/>
                </a:solidFill>
                <a:ea typeface="Tmon몬소리 Black" panose="02000A03000000000000" pitchFamily="2" charset="-127"/>
              </a:rPr>
              <a:t>CONTENTS</a:t>
            </a:r>
            <a:endParaRPr lang="ko-KR" altLang="en-US" sz="3200" b="1" spc="600" dirty="0">
              <a:solidFill>
                <a:srgbClr val="C07E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42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1A5D742-BE2D-1411-99F8-8BCC38D0EF87}"/>
              </a:ext>
            </a:extLst>
          </p:cNvPr>
          <p:cNvSpPr/>
          <p:nvPr/>
        </p:nvSpPr>
        <p:spPr>
          <a:xfrm>
            <a:off x="1124583" y="5019426"/>
            <a:ext cx="9942832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3GONGJU’s BAKERY</a:t>
            </a:r>
            <a:r>
              <a:rPr lang="ko-KR" altLang="en-US" sz="2000" b="1" dirty="0">
                <a:solidFill>
                  <a:prstClr val="white"/>
                </a:solidFill>
              </a:rPr>
              <a:t>는 다양한 디저트와 음료를 함께 판매하는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프리미엄 디저트 프랜차이즈 카페입니다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01 </a:t>
            </a:r>
            <a:r>
              <a:rPr lang="ko-KR" altLang="en-US" sz="2000" dirty="0">
                <a:solidFill>
                  <a:srgbClr val="C07E51"/>
                </a:solidFill>
              </a:rPr>
              <a:t>개요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D95818F-FD5A-7A1A-BE3A-3F841E2CD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86" y="1340100"/>
            <a:ext cx="3211204" cy="2042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F11C2-A722-2340-963A-22430E533BEC}"/>
              </a:ext>
            </a:extLst>
          </p:cNvPr>
          <p:cNvSpPr txBox="1"/>
          <p:nvPr/>
        </p:nvSpPr>
        <p:spPr>
          <a:xfrm>
            <a:off x="1850727" y="3074358"/>
            <a:ext cx="8490545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spc="600" dirty="0">
                <a:ln w="9525">
                  <a:noFill/>
                </a:ln>
                <a:solidFill>
                  <a:srgbClr val="F9ECE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3GONGJU’s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 spc="600" dirty="0">
                <a:solidFill>
                  <a:schemeClr val="bg1"/>
                </a:solidFill>
              </a:rPr>
              <a:t>BAKERY</a:t>
            </a:r>
            <a:endParaRPr lang="ko-KR" altLang="en-US" sz="40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17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1A5D742-BE2D-1411-99F8-8BCC38D0EF87}"/>
              </a:ext>
            </a:extLst>
          </p:cNvPr>
          <p:cNvSpPr/>
          <p:nvPr/>
        </p:nvSpPr>
        <p:spPr>
          <a:xfrm>
            <a:off x="589322" y="1760396"/>
            <a:ext cx="9942832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팀원 모두 평소에 다양한 디저트를  매우 좋아했고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일원 중 디저트 창업에 관심이 있는 학생이 있었습니다</a:t>
            </a:r>
            <a:r>
              <a:rPr lang="en-US" altLang="ko-KR" dirty="0">
                <a:solidFill>
                  <a:prstClr val="white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창업에 관심이 있는 학생의 아이디어를 중심으로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‘프랜차이즈 디저트 </a:t>
            </a:r>
            <a:r>
              <a:rPr lang="ko-KR" altLang="en-US" dirty="0" err="1">
                <a:solidFill>
                  <a:prstClr val="white"/>
                </a:solidFill>
              </a:rPr>
              <a:t>가게’인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b="1" dirty="0">
                <a:solidFill>
                  <a:prstClr val="white"/>
                </a:solidFill>
              </a:rPr>
              <a:t>‘3GONGJU’s BAKERY’</a:t>
            </a:r>
            <a:r>
              <a:rPr lang="ko-KR" altLang="en-US" dirty="0">
                <a:solidFill>
                  <a:prstClr val="white"/>
                </a:solidFill>
              </a:rPr>
              <a:t>로 주제를 선정하게 되었고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‘만약 내가 창업을 한다면</a:t>
            </a:r>
            <a:r>
              <a:rPr lang="en-US" altLang="ko-KR" dirty="0">
                <a:solidFill>
                  <a:prstClr val="white"/>
                </a:solidFill>
              </a:rPr>
              <a:t>?’</a:t>
            </a:r>
            <a:r>
              <a:rPr lang="ko-KR" altLang="en-US" dirty="0">
                <a:solidFill>
                  <a:prstClr val="white"/>
                </a:solidFill>
              </a:rPr>
              <a:t>이란 고민을 가지고 실제로 사용해도 손색이 없는 웹사이트를 </a:t>
            </a:r>
            <a:endParaRPr lang="en-US" altLang="ko-KR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개발하는 것을 목표로 하였습니다</a:t>
            </a:r>
            <a:r>
              <a:rPr lang="en-US" altLang="ko-KR" dirty="0">
                <a:solidFill>
                  <a:prstClr val="white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이런 목표를 가지고 프랜차이즈 카페의 시스템과 비슷하게 웹사이트로 디저트를 선택하여 픽업 예약을 하는 시스템을 가진 웹페이지를 구현하였습니다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02 </a:t>
            </a:r>
            <a:r>
              <a:rPr lang="ko-KR" altLang="en-US" sz="2000" b="1" dirty="0">
                <a:solidFill>
                  <a:srgbClr val="C07E51"/>
                </a:solidFill>
              </a:rPr>
              <a:t>개발 동기 및 목적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7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03 </a:t>
            </a:r>
            <a:r>
              <a:rPr lang="ko-KR" altLang="en-US" sz="2000" b="1" dirty="0">
                <a:solidFill>
                  <a:srgbClr val="C07E51"/>
                </a:solidFill>
              </a:rPr>
              <a:t>개발 구조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C2C3D7-FB75-DAD4-75D4-D3F403EF8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3" y="1259457"/>
            <a:ext cx="11076316" cy="5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03 </a:t>
            </a:r>
            <a:r>
              <a:rPr lang="ko-KR" altLang="en-US" sz="2000" b="1" dirty="0">
                <a:solidFill>
                  <a:srgbClr val="C07E51"/>
                </a:solidFill>
              </a:rPr>
              <a:t>개발 구조 </a:t>
            </a:r>
            <a:r>
              <a:rPr lang="en-US" altLang="ko-KR" sz="2000" b="1" dirty="0">
                <a:solidFill>
                  <a:srgbClr val="C07E51"/>
                </a:solidFill>
              </a:rPr>
              <a:t>- </a:t>
            </a:r>
            <a:r>
              <a:rPr lang="ko-KR" altLang="en-US" sz="2000" b="1" dirty="0">
                <a:solidFill>
                  <a:srgbClr val="C07E51"/>
                </a:solidFill>
              </a:rPr>
              <a:t>데이터베이스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9AF11-BCC5-343F-9B8B-3AB69FD2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83" y="1003374"/>
            <a:ext cx="6125477" cy="5733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D0B4D1-9FF7-1BA3-7F66-904FE6E7C446}"/>
              </a:ext>
            </a:extLst>
          </p:cNvPr>
          <p:cNvSpPr txBox="1"/>
          <p:nvPr/>
        </p:nvSpPr>
        <p:spPr>
          <a:xfrm>
            <a:off x="3041780" y="1077465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빵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115DD-E3F4-BA0A-D004-778452FB490F}"/>
              </a:ext>
            </a:extLst>
          </p:cNvPr>
          <p:cNvSpPr txBox="1"/>
          <p:nvPr/>
        </p:nvSpPr>
        <p:spPr>
          <a:xfrm>
            <a:off x="6428792" y="1194318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주문내역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3A46-7F5E-A214-907E-B7CDA68AFDB4}"/>
              </a:ext>
            </a:extLst>
          </p:cNvPr>
          <p:cNvSpPr txBox="1"/>
          <p:nvPr/>
        </p:nvSpPr>
        <p:spPr>
          <a:xfrm>
            <a:off x="7103706" y="6286162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75969-D181-9AC5-B0CF-FF6F505688C3}"/>
              </a:ext>
            </a:extLst>
          </p:cNvPr>
          <p:cNvSpPr txBox="1"/>
          <p:nvPr/>
        </p:nvSpPr>
        <p:spPr>
          <a:xfrm>
            <a:off x="3153747" y="6286162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장바구니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95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04 </a:t>
            </a:r>
            <a:r>
              <a:rPr lang="ko-KR" altLang="en-US" sz="2000" b="1" dirty="0">
                <a:solidFill>
                  <a:srgbClr val="C07E51"/>
                </a:solidFill>
              </a:rPr>
              <a:t>팀원 역할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id="{38FF1D51-6AF6-6781-6DE4-A98F43BF7AF2}"/>
              </a:ext>
            </a:extLst>
          </p:cNvPr>
          <p:cNvSpPr/>
          <p:nvPr/>
        </p:nvSpPr>
        <p:spPr>
          <a:xfrm>
            <a:off x="788421" y="1187490"/>
            <a:ext cx="4901179" cy="27579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25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전체 페이지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레아아웃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연결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디자인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자바스크립트 기능</a:t>
            </a:r>
          </a:p>
          <a:p>
            <a:pPr marL="1000125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오픈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api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: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지도 불러 오기</a:t>
            </a:r>
          </a:p>
          <a:p>
            <a:pPr marL="1000125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</a:p>
          <a:p>
            <a:pPr marL="1000125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넣기</a:t>
            </a:r>
          </a:p>
          <a:p>
            <a:pPr marL="1000125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매장찾기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상세메뉴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장바구니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 페이지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연결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000125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AADA1C-2FA5-646A-C443-E7204FF34D3B}"/>
              </a:ext>
            </a:extLst>
          </p:cNvPr>
          <p:cNvGrpSpPr/>
          <p:nvPr/>
        </p:nvGrpSpPr>
        <p:grpSpPr>
          <a:xfrm>
            <a:off x="5403450" y="2243743"/>
            <a:ext cx="645470" cy="645470"/>
            <a:chOff x="1651388" y="2172798"/>
            <a:chExt cx="1083168" cy="108316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58AB19B-8F64-A052-AA49-97B837479E00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B2121B9-1EF0-279C-6DDD-3C5A09563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37" name="양쪽 모서리가 둥근 사각형 19">
            <a:extLst>
              <a:ext uri="{FF2B5EF4-FFF2-40B4-BE49-F238E27FC236}">
                <a16:creationId xmlns:a16="http://schemas.microsoft.com/office/drawing/2014/main" id="{E7FD67CD-AC6E-5B0A-0CAC-C148B5922F20}"/>
              </a:ext>
            </a:extLst>
          </p:cNvPr>
          <p:cNvSpPr/>
          <p:nvPr/>
        </p:nvSpPr>
        <p:spPr>
          <a:xfrm rot="16200000" flipH="1">
            <a:off x="-303389" y="2288825"/>
            <a:ext cx="2757975" cy="555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7B34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김 한 비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42" name="모서리가 둥근 직사각형 10">
            <a:extLst>
              <a:ext uri="{FF2B5EF4-FFF2-40B4-BE49-F238E27FC236}">
                <a16:creationId xmlns:a16="http://schemas.microsoft.com/office/drawing/2014/main" id="{40FCB4CB-9026-9680-5B79-B38A0E241FD6}"/>
              </a:ext>
            </a:extLst>
          </p:cNvPr>
          <p:cNvSpPr/>
          <p:nvPr/>
        </p:nvSpPr>
        <p:spPr>
          <a:xfrm>
            <a:off x="6492876" y="1187490"/>
            <a:ext cx="4901179" cy="27579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25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메뉴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 페이지 레이아웃</a:t>
            </a:r>
          </a:p>
          <a:p>
            <a:pPr marL="1000125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주문확인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주문내역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내정보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페이지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연결</a:t>
            </a:r>
          </a:p>
          <a:p>
            <a:pPr marL="1000125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레이어팝업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광고 띄우기</a:t>
            </a:r>
          </a:p>
          <a:p>
            <a:pPr marL="1000125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로고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팝업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팝업 디자인</a:t>
            </a:r>
          </a:p>
        </p:txBody>
      </p:sp>
      <p:sp>
        <p:nvSpPr>
          <p:cNvPr id="46" name="양쪽 모서리가 둥근 사각형 19">
            <a:extLst>
              <a:ext uri="{FF2B5EF4-FFF2-40B4-BE49-F238E27FC236}">
                <a16:creationId xmlns:a16="http://schemas.microsoft.com/office/drawing/2014/main" id="{88D05DEF-CB3A-C9F9-81E8-07E40A5A90BC}"/>
              </a:ext>
            </a:extLst>
          </p:cNvPr>
          <p:cNvSpPr/>
          <p:nvPr/>
        </p:nvSpPr>
        <p:spPr>
          <a:xfrm rot="16200000" flipH="1">
            <a:off x="5401066" y="2288825"/>
            <a:ext cx="2757975" cy="555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7B34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한현희</a:t>
            </a:r>
          </a:p>
        </p:txBody>
      </p:sp>
      <p:sp>
        <p:nvSpPr>
          <p:cNvPr id="47" name="모서리가 둥근 직사각형 10">
            <a:extLst>
              <a:ext uri="{FF2B5EF4-FFF2-40B4-BE49-F238E27FC236}">
                <a16:creationId xmlns:a16="http://schemas.microsoft.com/office/drawing/2014/main" id="{DCA03C19-A2C4-E091-5CAA-FEBBF2534E34}"/>
              </a:ext>
            </a:extLst>
          </p:cNvPr>
          <p:cNvSpPr/>
          <p:nvPr/>
        </p:nvSpPr>
        <p:spPr>
          <a:xfrm>
            <a:off x="784698" y="4059252"/>
            <a:ext cx="4901179" cy="25108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25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매장찾기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페이지 로그인 세션 받아오기</a:t>
            </a:r>
          </a:p>
          <a:p>
            <a:pPr marL="1000125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</a:p>
        </p:txBody>
      </p:sp>
      <p:sp>
        <p:nvSpPr>
          <p:cNvPr id="51" name="양쪽 모서리가 둥근 사각형 19">
            <a:extLst>
              <a:ext uri="{FF2B5EF4-FFF2-40B4-BE49-F238E27FC236}">
                <a16:creationId xmlns:a16="http://schemas.microsoft.com/office/drawing/2014/main" id="{3AB9A309-0A46-C693-0AC4-A93038652AA8}"/>
              </a:ext>
            </a:extLst>
          </p:cNvPr>
          <p:cNvSpPr/>
          <p:nvPr/>
        </p:nvSpPr>
        <p:spPr>
          <a:xfrm rot="16200000" flipH="1">
            <a:off x="-183565" y="5037041"/>
            <a:ext cx="2510881" cy="555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7B34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양성은</a:t>
            </a:r>
          </a:p>
        </p:txBody>
      </p:sp>
      <p:sp>
        <p:nvSpPr>
          <p:cNvPr id="52" name="모서리가 둥근 직사각형 10">
            <a:extLst>
              <a:ext uri="{FF2B5EF4-FFF2-40B4-BE49-F238E27FC236}">
                <a16:creationId xmlns:a16="http://schemas.microsoft.com/office/drawing/2014/main" id="{D189C5C6-BAF0-531E-5EB4-274AEBCAC16E}"/>
              </a:ext>
            </a:extLst>
          </p:cNvPr>
          <p:cNvSpPr/>
          <p:nvPr/>
        </p:nvSpPr>
        <p:spPr>
          <a:xfrm>
            <a:off x="6489153" y="4059252"/>
            <a:ext cx="4901179" cy="25108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25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</a:p>
          <a:p>
            <a:pPr marL="1000125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넣기</a:t>
            </a:r>
          </a:p>
          <a:p>
            <a:pPr marL="1000125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메뉴 페이지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연결</a:t>
            </a:r>
          </a:p>
          <a:p>
            <a:pPr marL="1000125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8B7BC17-C663-8FA3-8947-B0DF9B8C5306}"/>
              </a:ext>
            </a:extLst>
          </p:cNvPr>
          <p:cNvGrpSpPr/>
          <p:nvPr/>
        </p:nvGrpSpPr>
        <p:grpSpPr>
          <a:xfrm>
            <a:off x="11121725" y="5115505"/>
            <a:ext cx="645470" cy="587640"/>
            <a:chOff x="1651388" y="2172798"/>
            <a:chExt cx="1083168" cy="108316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AB3A1F3-A8AD-A958-2D29-29E6AF0D143E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5AA1077-5E50-C9E0-6C3E-80944C9AA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6" name="양쪽 모서리가 둥근 사각형 19">
            <a:extLst>
              <a:ext uri="{FF2B5EF4-FFF2-40B4-BE49-F238E27FC236}">
                <a16:creationId xmlns:a16="http://schemas.microsoft.com/office/drawing/2014/main" id="{2E997340-4B80-D95A-9C54-CC0D910F3726}"/>
              </a:ext>
            </a:extLst>
          </p:cNvPr>
          <p:cNvSpPr/>
          <p:nvPr/>
        </p:nvSpPr>
        <p:spPr>
          <a:xfrm rot="16200000" flipH="1">
            <a:off x="5520890" y="5037041"/>
            <a:ext cx="2510881" cy="555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7B34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김수빈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9656C63-BA9C-B17B-48BB-EE8DC070D0E9}"/>
              </a:ext>
            </a:extLst>
          </p:cNvPr>
          <p:cNvGrpSpPr/>
          <p:nvPr/>
        </p:nvGrpSpPr>
        <p:grpSpPr>
          <a:xfrm>
            <a:off x="11115924" y="2256479"/>
            <a:ext cx="645470" cy="645470"/>
            <a:chOff x="8846116" y="4168827"/>
            <a:chExt cx="1083168" cy="1083168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F994E0A-5B4A-78E4-9A09-33895005E242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C248965-F76E-F913-586D-D749049C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B3FCB12-A9F0-0533-AE30-A9F7BB859D93}"/>
              </a:ext>
            </a:extLst>
          </p:cNvPr>
          <p:cNvGrpSpPr/>
          <p:nvPr/>
        </p:nvGrpSpPr>
        <p:grpSpPr>
          <a:xfrm>
            <a:off x="5403449" y="4920052"/>
            <a:ext cx="645470" cy="645470"/>
            <a:chOff x="8846116" y="4168827"/>
            <a:chExt cx="1083168" cy="1083168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64A5D2F-9FE1-985E-C415-3515C6CBD52C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70415C5-4415-E8B6-DB21-086CE47A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44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05 </a:t>
            </a:r>
            <a:r>
              <a:rPr lang="ko-KR" altLang="en-US" sz="2000" b="1" dirty="0">
                <a:solidFill>
                  <a:srgbClr val="C07E51"/>
                </a:solidFill>
              </a:rPr>
              <a:t>핵심 화면 </a:t>
            </a:r>
            <a:r>
              <a:rPr lang="en-US" altLang="ko-KR" sz="2000" b="1" dirty="0">
                <a:solidFill>
                  <a:srgbClr val="C07E51"/>
                </a:solidFill>
              </a:rPr>
              <a:t>– </a:t>
            </a:r>
            <a:r>
              <a:rPr lang="ko-KR" altLang="en-US" sz="2000" b="1" dirty="0">
                <a:solidFill>
                  <a:srgbClr val="C07E51"/>
                </a:solidFill>
              </a:rPr>
              <a:t>메인 화면 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13DB7-02ED-0EAC-7C04-920BE708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2" y="990514"/>
            <a:ext cx="5102291" cy="2870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51A98E-B28F-9C4C-D552-BBD0F471A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3" y="3940970"/>
            <a:ext cx="5102290" cy="2870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67B0F4-3C36-B16F-7DDD-1D0B3E6D5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596" y="990499"/>
            <a:ext cx="5102291" cy="28700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53E35-C947-948B-E073-2CC297C8D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96" y="3940970"/>
            <a:ext cx="5102290" cy="28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8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7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49E693-44F6-649D-4653-A6C2C7ACB210}"/>
              </a:ext>
            </a:extLst>
          </p:cNvPr>
          <p:cNvSpPr/>
          <p:nvPr/>
        </p:nvSpPr>
        <p:spPr>
          <a:xfrm>
            <a:off x="0" y="1"/>
            <a:ext cx="12192000" cy="910066"/>
          </a:xfrm>
          <a:prstGeom prst="rect">
            <a:avLst/>
          </a:prstGeom>
          <a:solidFill>
            <a:srgbClr val="F9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990600" latinLnBrk="0">
              <a:lnSpc>
                <a:spcPct val="200000"/>
              </a:lnSpc>
              <a:defRPr/>
            </a:pPr>
            <a:endParaRPr lang="en-US" altLang="ko-KR" sz="3200" kern="0" dirty="0">
              <a:ln w="9525">
                <a:noFill/>
              </a:ln>
              <a:solidFill>
                <a:srgbClr val="C07E5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119EA4-18F8-8593-0636-4575F2328B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14" y="0"/>
            <a:ext cx="1431144" cy="910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CF3883-D608-333A-4536-51597D38E104}"/>
              </a:ext>
            </a:extLst>
          </p:cNvPr>
          <p:cNvSpPr/>
          <p:nvPr/>
        </p:nvSpPr>
        <p:spPr>
          <a:xfrm>
            <a:off x="138459" y="120658"/>
            <a:ext cx="45593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7E51"/>
                </a:solidFill>
              </a:rPr>
              <a:t>06 </a:t>
            </a:r>
            <a:r>
              <a:rPr lang="ko-KR" altLang="en-US" sz="2000" b="1" dirty="0">
                <a:solidFill>
                  <a:srgbClr val="C07E51"/>
                </a:solidFill>
              </a:rPr>
              <a:t>실행 영상</a:t>
            </a:r>
            <a:endParaRPr lang="en-US" altLang="ko-KR" sz="2000" dirty="0">
              <a:solidFill>
                <a:srgbClr val="C07E51"/>
              </a:solidFill>
            </a:endParaRPr>
          </a:p>
        </p:txBody>
      </p:sp>
      <p:pic>
        <p:nvPicPr>
          <p:cNvPr id="6" name="KakaoTalk_20221213_064956767">
            <a:hlinkClick r:id="" action="ppaction://media"/>
            <a:extLst>
              <a:ext uri="{FF2B5EF4-FFF2-40B4-BE49-F238E27FC236}">
                <a16:creationId xmlns:a16="http://schemas.microsoft.com/office/drawing/2014/main" id="{CC0E94AA-F3EA-8EAB-D265-A23653589E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817" y="1201011"/>
            <a:ext cx="9842366" cy="55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562</Words>
  <Application>Microsoft Office PowerPoint</Application>
  <PresentationFormat>와이드스크린</PresentationFormat>
  <Paragraphs>95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a꼬마병정</vt:lpstr>
      <vt:lpstr>Tmon몬소리 Black</vt:lpstr>
      <vt:lpstr>맑은 고딕</vt:lpstr>
      <vt:lpstr>새굴림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한비</cp:lastModifiedBy>
  <cp:revision>11</cp:revision>
  <dcterms:created xsi:type="dcterms:W3CDTF">2022-06-29T05:22:58Z</dcterms:created>
  <dcterms:modified xsi:type="dcterms:W3CDTF">2022-12-14T06:05:30Z</dcterms:modified>
</cp:coreProperties>
</file>